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5"/>
    <p:sldMasterId id="214748366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Montserrat SemiBold"/>
      <p:regular r:id="rId22"/>
      <p:bold r:id="rId23"/>
      <p:italic r:id="rId24"/>
      <p:boldItalic r:id="rId25"/>
    </p:embeddedFont>
    <p:embeddedFont>
      <p:font typeface="Proxima Nova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Fira Sans Extra Condensed Medium"/>
      <p:regular r:id="rId38"/>
      <p:bold r:id="rId39"/>
      <p:italic r:id="rId40"/>
      <p:boldItalic r:id="rId41"/>
    </p:embeddedFont>
    <p:embeddedFont>
      <p:font typeface="Montserrat Medium"/>
      <p:regular r:id="rId42"/>
      <p:bold r:id="rId43"/>
      <p:italic r:id="rId44"/>
      <p:boldItalic r:id="rId45"/>
    </p:embeddedFont>
    <p:embeddedFont>
      <p:font typeface="Proxima Nova Semibold"/>
      <p:regular r:id="rId46"/>
      <p:bold r:id="rId47"/>
      <p:boldItalic r:id="rId48"/>
    </p:embeddedFont>
    <p:embeddedFont>
      <p:font typeface="Oswald"/>
      <p:regular r:id="rId49"/>
      <p:bold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5">
          <p15:clr>
            <a:srgbClr val="9AA0A6"/>
          </p15:clr>
        </p15:guide>
        <p15:guide id="2" orient="horz" pos="507">
          <p15:clr>
            <a:srgbClr val="9AA0A6"/>
          </p15:clr>
        </p15:guide>
        <p15:guide id="3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55" roundtripDataSignature="AMtx7mgq43h7USEpnjiO25WvPwtFzCuJ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5FDFA39-16D5-4CB4-BC0A-CAD3BBB1E2B7}">
  <a:tblStyle styleId="{D5FDFA39-16D5-4CB4-BC0A-CAD3BBB1E2B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5" orient="horz"/>
        <p:guide pos="50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italic.fntdata"/><Relationship Id="rId42" Type="http://schemas.openxmlformats.org/officeDocument/2006/relationships/font" Target="fonts/MontserratMedium-regular.fntdata"/><Relationship Id="rId41" Type="http://schemas.openxmlformats.org/officeDocument/2006/relationships/font" Target="fonts/FiraSansExtraCondensedMedium-boldItalic.fntdata"/><Relationship Id="rId44" Type="http://schemas.openxmlformats.org/officeDocument/2006/relationships/font" Target="fonts/MontserratMedium-italic.fntdata"/><Relationship Id="rId43" Type="http://schemas.openxmlformats.org/officeDocument/2006/relationships/font" Target="fonts/MontserratMedium-bold.fntdata"/><Relationship Id="rId46" Type="http://schemas.openxmlformats.org/officeDocument/2006/relationships/font" Target="fonts/ProximaNovaSemibold-regular.fntdata"/><Relationship Id="rId45" Type="http://schemas.openxmlformats.org/officeDocument/2006/relationships/font" Target="fonts/MontserratMedium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roximaNovaSemibold-boldItalic.fntdata"/><Relationship Id="rId47" Type="http://schemas.openxmlformats.org/officeDocument/2006/relationships/font" Target="fonts/ProximaNovaSemibold-bold.fntdata"/><Relationship Id="rId49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Montserrat-bold.fntdata"/><Relationship Id="rId34" Type="http://schemas.openxmlformats.org/officeDocument/2006/relationships/font" Target="fonts/Montserrat-regular.fntdata"/><Relationship Id="rId37" Type="http://schemas.openxmlformats.org/officeDocument/2006/relationships/font" Target="fonts/Montserrat-boldItalic.fntdata"/><Relationship Id="rId36" Type="http://schemas.openxmlformats.org/officeDocument/2006/relationships/font" Target="fonts/Montserrat-italic.fntdata"/><Relationship Id="rId39" Type="http://schemas.openxmlformats.org/officeDocument/2006/relationships/font" Target="fonts/FiraSansExtraCondensedMedium-bold.fntdata"/><Relationship Id="rId38" Type="http://schemas.openxmlformats.org/officeDocument/2006/relationships/font" Target="fonts/FiraSansExtraCondensedMedium-regular.fntdata"/><Relationship Id="rId20" Type="http://schemas.openxmlformats.org/officeDocument/2006/relationships/slide" Target="slides/slide13.xml"/><Relationship Id="rId22" Type="http://schemas.openxmlformats.org/officeDocument/2006/relationships/font" Target="fonts/MontserratSemiBold-regular.fntdata"/><Relationship Id="rId21" Type="http://schemas.openxmlformats.org/officeDocument/2006/relationships/slide" Target="slides/slide14.xml"/><Relationship Id="rId24" Type="http://schemas.openxmlformats.org/officeDocument/2006/relationships/font" Target="fonts/MontserratSemiBold-italic.fntdata"/><Relationship Id="rId23" Type="http://schemas.openxmlformats.org/officeDocument/2006/relationships/font" Target="fonts/MontserratSemiBold-bold.fntdata"/><Relationship Id="rId26" Type="http://schemas.openxmlformats.org/officeDocument/2006/relationships/font" Target="fonts/ProximaNova-regular.fntdata"/><Relationship Id="rId25" Type="http://schemas.openxmlformats.org/officeDocument/2006/relationships/font" Target="fonts/MontserratSemiBold-boldItalic.fntdata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29" Type="http://schemas.openxmlformats.org/officeDocument/2006/relationships/font" Target="fonts/ProximaNova-boldItalic.fntdata"/><Relationship Id="rId51" Type="http://schemas.openxmlformats.org/officeDocument/2006/relationships/font" Target="fonts/OpenSans-regular.fntdata"/><Relationship Id="rId50" Type="http://schemas.openxmlformats.org/officeDocument/2006/relationships/font" Target="fonts/Oswald-bold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4.xml"/><Relationship Id="rId55" Type="http://customschemas.google.com/relationships/presentationmetadata" Target="metadata"/><Relationship Id="rId10" Type="http://schemas.openxmlformats.org/officeDocument/2006/relationships/slide" Target="slides/slide3.xml"/><Relationship Id="rId54" Type="http://schemas.openxmlformats.org/officeDocument/2006/relationships/font" Target="fonts/OpenSans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0" name="Google Shape;103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6"/>
          <p:cNvSpPr/>
          <p:nvPr/>
        </p:nvSpPr>
        <p:spPr>
          <a:xfrm rot="5400000">
            <a:off x="449700" y="-455375"/>
            <a:ext cx="3272400" cy="41721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6720000" dist="104775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6"/>
          <p:cNvSpPr txBox="1"/>
          <p:nvPr>
            <p:ph type="ctrTitle"/>
          </p:nvPr>
        </p:nvSpPr>
        <p:spPr>
          <a:xfrm>
            <a:off x="1120600" y="983325"/>
            <a:ext cx="34857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1120600" y="2362775"/>
            <a:ext cx="355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 flipH="1" rot="5400000">
            <a:off x="850300" y="1499400"/>
            <a:ext cx="2793900" cy="4494300"/>
          </a:xfrm>
          <a:prstGeom prst="round1Rect">
            <a:avLst>
              <a:gd fmla="val 41786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algn="bl" dir="1020000" dist="142875">
              <a:schemeClr val="accent2">
                <a:alpha val="6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5"/>
          <p:cNvSpPr txBox="1"/>
          <p:nvPr>
            <p:ph type="ctrTitle"/>
          </p:nvPr>
        </p:nvSpPr>
        <p:spPr>
          <a:xfrm flipH="1">
            <a:off x="614161" y="4081600"/>
            <a:ext cx="36648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72" name="Google Shape;72;p25"/>
          <p:cNvSpPr txBox="1"/>
          <p:nvPr>
            <p:ph idx="1" type="subTitle"/>
          </p:nvPr>
        </p:nvSpPr>
        <p:spPr>
          <a:xfrm flipH="1" rot="-307">
            <a:off x="614161" y="2750350"/>
            <a:ext cx="33591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 2">
  <p:cSld name="CUSTOM_1_1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6"/>
          <p:cNvSpPr txBox="1"/>
          <p:nvPr>
            <p:ph type="ctrTitle"/>
          </p:nvPr>
        </p:nvSpPr>
        <p:spPr>
          <a:xfrm flipH="1">
            <a:off x="3791700" y="214215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26"/>
          <p:cNvSpPr txBox="1"/>
          <p:nvPr>
            <p:ph idx="1" type="subTitle"/>
          </p:nvPr>
        </p:nvSpPr>
        <p:spPr>
          <a:xfrm flipH="1">
            <a:off x="3604950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26"/>
          <p:cNvSpPr txBox="1"/>
          <p:nvPr>
            <p:ph idx="2" type="ctrTitle"/>
          </p:nvPr>
        </p:nvSpPr>
        <p:spPr>
          <a:xfrm flipH="1">
            <a:off x="6548180" y="214215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26"/>
          <p:cNvSpPr txBox="1"/>
          <p:nvPr>
            <p:ph idx="3" type="subTitle"/>
          </p:nvPr>
        </p:nvSpPr>
        <p:spPr>
          <a:xfrm flipH="1">
            <a:off x="6361430" y="2554531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26"/>
          <p:cNvSpPr txBox="1"/>
          <p:nvPr>
            <p:ph idx="4" type="ctrTitle"/>
          </p:nvPr>
        </p:nvSpPr>
        <p:spPr>
          <a:xfrm flipH="1">
            <a:off x="811419" y="2085761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6"/>
          <p:cNvSpPr txBox="1"/>
          <p:nvPr>
            <p:ph idx="5" type="subTitle"/>
          </p:nvPr>
        </p:nvSpPr>
        <p:spPr>
          <a:xfrm flipH="1">
            <a:off x="848463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6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TITLE_ONLY_1_1_1">
    <p:bg>
      <p:bgPr>
        <a:solidFill>
          <a:schemeClr val="accen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9"/>
          <p:cNvSpPr/>
          <p:nvPr/>
        </p:nvSpPr>
        <p:spPr>
          <a:xfrm flipH="1" rot="10800000">
            <a:off x="-4225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314325" rotWithShape="0" algn="bl" dir="4920000" dist="133350">
              <a:srgbClr val="040623">
                <a:alpha val="7764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9"/>
          <p:cNvSpPr txBox="1"/>
          <p:nvPr>
            <p:ph type="title"/>
          </p:nvPr>
        </p:nvSpPr>
        <p:spPr>
          <a:xfrm>
            <a:off x="621125" y="814975"/>
            <a:ext cx="33507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6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9"/>
          <p:cNvSpPr txBox="1"/>
          <p:nvPr>
            <p:ph idx="1" type="subTitle"/>
          </p:nvPr>
        </p:nvSpPr>
        <p:spPr>
          <a:xfrm>
            <a:off x="615225" y="1772950"/>
            <a:ext cx="3461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9"/>
          <p:cNvSpPr txBox="1"/>
          <p:nvPr/>
        </p:nvSpPr>
        <p:spPr>
          <a:xfrm>
            <a:off x="634275" y="3735550"/>
            <a:ext cx="30615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</a:t>
            </a: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</a:t>
            </a: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endParaRPr b="0" i="0" sz="10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0"/>
          <p:cNvSpPr txBox="1"/>
          <p:nvPr>
            <p:ph type="title"/>
          </p:nvPr>
        </p:nvSpPr>
        <p:spPr>
          <a:xfrm>
            <a:off x="1069825" y="1042004"/>
            <a:ext cx="27498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30"/>
          <p:cNvSpPr txBox="1"/>
          <p:nvPr>
            <p:ph idx="1" type="subTitle"/>
          </p:nvPr>
        </p:nvSpPr>
        <p:spPr>
          <a:xfrm>
            <a:off x="1101000" y="2001550"/>
            <a:ext cx="2960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BLANK_1">
    <p:bg>
      <p:bgPr>
        <a:solidFill>
          <a:schemeClr val="accen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BLANK_2">
    <p:bg>
      <p:bgPr>
        <a:solidFill>
          <a:schemeClr val="accent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">
  <p:cSld name="CUSTOM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 txBox="1"/>
          <p:nvPr>
            <p:ph type="ctrTitle"/>
          </p:nvPr>
        </p:nvSpPr>
        <p:spPr>
          <a:xfrm flipH="1">
            <a:off x="3791700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" name="Google Shape;14;p17"/>
          <p:cNvSpPr txBox="1"/>
          <p:nvPr>
            <p:ph idx="1" type="subTitle"/>
          </p:nvPr>
        </p:nvSpPr>
        <p:spPr>
          <a:xfrm flipH="1">
            <a:off x="3567900" y="3083425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17"/>
          <p:cNvSpPr txBox="1"/>
          <p:nvPr>
            <p:ph idx="2" type="ctrTitle"/>
          </p:nvPr>
        </p:nvSpPr>
        <p:spPr>
          <a:xfrm flipH="1">
            <a:off x="6448055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" name="Google Shape;16;p17"/>
          <p:cNvSpPr txBox="1"/>
          <p:nvPr>
            <p:ph idx="3" type="subTitle"/>
          </p:nvPr>
        </p:nvSpPr>
        <p:spPr>
          <a:xfrm flipH="1">
            <a:off x="6261305" y="308341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" name="Google Shape;17;p17"/>
          <p:cNvSpPr txBox="1"/>
          <p:nvPr>
            <p:ph idx="4" type="ctrTitle"/>
          </p:nvPr>
        </p:nvSpPr>
        <p:spPr>
          <a:xfrm flipH="1">
            <a:off x="948625" y="2614648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5" type="subTitle"/>
          </p:nvPr>
        </p:nvSpPr>
        <p:spPr>
          <a:xfrm flipH="1">
            <a:off x="948612" y="3083418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" name="Google Shape;19;p17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/>
          <p:nvPr>
            <p:ph idx="1" type="body"/>
          </p:nvPr>
        </p:nvSpPr>
        <p:spPr>
          <a:xfrm>
            <a:off x="615225" y="1183800"/>
            <a:ext cx="77040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9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idx="1" type="subTitle"/>
          </p:nvPr>
        </p:nvSpPr>
        <p:spPr>
          <a:xfrm flipH="1">
            <a:off x="1330378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2" type="subTitle"/>
          </p:nvPr>
        </p:nvSpPr>
        <p:spPr>
          <a:xfrm flipH="1">
            <a:off x="5107322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type="title"/>
          </p:nvPr>
        </p:nvSpPr>
        <p:spPr>
          <a:xfrm>
            <a:off x="4173298" y="1314258"/>
            <a:ext cx="70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3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7" name="Google Shape;27;p19"/>
          <p:cNvSpPr txBox="1"/>
          <p:nvPr>
            <p:ph idx="3" type="subTitle"/>
          </p:nvPr>
        </p:nvSpPr>
        <p:spPr>
          <a:xfrm flipH="1">
            <a:off x="1330378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4" type="subTitle"/>
          </p:nvPr>
        </p:nvSpPr>
        <p:spPr>
          <a:xfrm flipH="1">
            <a:off x="1330378" y="1853081"/>
            <a:ext cx="2706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9" name="Google Shape;29;p19"/>
          <p:cNvSpPr txBox="1"/>
          <p:nvPr>
            <p:ph idx="5" type="subTitle"/>
          </p:nvPr>
        </p:nvSpPr>
        <p:spPr>
          <a:xfrm flipH="1">
            <a:off x="5269472" y="1853081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6" type="subTitle"/>
          </p:nvPr>
        </p:nvSpPr>
        <p:spPr>
          <a:xfrm flipH="1">
            <a:off x="1539022" y="3432301"/>
            <a:ext cx="2289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" name="Google Shape;31;p19"/>
          <p:cNvSpPr txBox="1"/>
          <p:nvPr>
            <p:ph idx="7" type="title"/>
          </p:nvPr>
        </p:nvSpPr>
        <p:spPr>
          <a:xfrm>
            <a:off x="1994584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2" name="Google Shape;32;p19"/>
          <p:cNvSpPr txBox="1"/>
          <p:nvPr>
            <p:ph idx="8" type="title"/>
          </p:nvPr>
        </p:nvSpPr>
        <p:spPr>
          <a:xfrm>
            <a:off x="6148334" y="1446650"/>
            <a:ext cx="624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3" name="Google Shape;33;p19"/>
          <p:cNvSpPr txBox="1"/>
          <p:nvPr>
            <p:ph idx="9" type="subTitle"/>
          </p:nvPr>
        </p:nvSpPr>
        <p:spPr>
          <a:xfrm flipH="1">
            <a:off x="5107322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3" type="subTitle"/>
          </p:nvPr>
        </p:nvSpPr>
        <p:spPr>
          <a:xfrm flipH="1">
            <a:off x="5269472" y="3432296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" name="Google Shape;35;p19"/>
          <p:cNvSpPr txBox="1"/>
          <p:nvPr>
            <p:ph idx="14" type="title"/>
          </p:nvPr>
        </p:nvSpPr>
        <p:spPr>
          <a:xfrm>
            <a:off x="5771532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6" name="Google Shape;36;p19"/>
          <p:cNvSpPr txBox="1"/>
          <p:nvPr>
            <p:ph idx="15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accen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type="ctrTitle"/>
          </p:nvPr>
        </p:nvSpPr>
        <p:spPr>
          <a:xfrm flipH="1">
            <a:off x="5343246" y="1908261"/>
            <a:ext cx="19293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" name="Google Shape;39;p20"/>
          <p:cNvSpPr txBox="1"/>
          <p:nvPr>
            <p:ph idx="1" type="subTitle"/>
          </p:nvPr>
        </p:nvSpPr>
        <p:spPr>
          <a:xfrm flipH="1">
            <a:off x="5343250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20"/>
          <p:cNvSpPr txBox="1"/>
          <p:nvPr>
            <p:ph idx="2" type="ctrTitle"/>
          </p:nvPr>
        </p:nvSpPr>
        <p:spPr>
          <a:xfrm flipH="1">
            <a:off x="1101008" y="1908261"/>
            <a:ext cx="2137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" name="Google Shape;41;p20"/>
          <p:cNvSpPr txBox="1"/>
          <p:nvPr>
            <p:ph idx="3" type="subTitle"/>
          </p:nvPr>
        </p:nvSpPr>
        <p:spPr>
          <a:xfrm flipH="1">
            <a:off x="1101101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/>
          <p:nvPr/>
        </p:nvSpPr>
        <p:spPr>
          <a:xfrm rot="10800000">
            <a:off x="4529175" y="275"/>
            <a:ext cx="4643400" cy="51459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1"/>
          <p:cNvSpPr txBox="1"/>
          <p:nvPr>
            <p:ph type="title"/>
          </p:nvPr>
        </p:nvSpPr>
        <p:spPr>
          <a:xfrm rot="-242">
            <a:off x="5409675" y="1674115"/>
            <a:ext cx="4268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" name="Google Shape;45;p21"/>
          <p:cNvSpPr txBox="1"/>
          <p:nvPr>
            <p:ph idx="1" type="subTitle"/>
          </p:nvPr>
        </p:nvSpPr>
        <p:spPr>
          <a:xfrm flipH="1">
            <a:off x="5409550" y="2522950"/>
            <a:ext cx="23169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6" name="Google Shape;46;p21"/>
          <p:cNvSpPr txBox="1"/>
          <p:nvPr>
            <p:ph idx="2" type="title"/>
          </p:nvPr>
        </p:nvSpPr>
        <p:spPr>
          <a:xfrm>
            <a:off x="5409675" y="490212"/>
            <a:ext cx="18798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ist">
  <p:cSld name="CUSTOM_5">
    <p:bg>
      <p:bgPr>
        <a:solidFill>
          <a:schemeClr val="accen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2"/>
          <p:cNvSpPr/>
          <p:nvPr/>
        </p:nvSpPr>
        <p:spPr>
          <a:xfrm flipH="1" rot="10800000">
            <a:off x="0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485775" rotWithShape="0" algn="bl" dir="3960000" dist="133350">
              <a:srgbClr val="04062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 txBox="1"/>
          <p:nvPr>
            <p:ph idx="1" type="body"/>
          </p:nvPr>
        </p:nvSpPr>
        <p:spPr>
          <a:xfrm>
            <a:off x="615623" y="1860550"/>
            <a:ext cx="2887200" cy="1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aleway SemiBold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type="title"/>
          </p:nvPr>
        </p:nvSpPr>
        <p:spPr>
          <a:xfrm>
            <a:off x="615623" y="987868"/>
            <a:ext cx="32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/>
          <p:nvPr/>
        </p:nvSpPr>
        <p:spPr>
          <a:xfrm rot="10800000">
            <a:off x="5143575" y="0"/>
            <a:ext cx="39984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3"/>
          <p:cNvSpPr txBox="1"/>
          <p:nvPr>
            <p:ph idx="1" type="subTitle"/>
          </p:nvPr>
        </p:nvSpPr>
        <p:spPr>
          <a:xfrm flipH="1">
            <a:off x="5838675" y="1763225"/>
            <a:ext cx="2690100" cy="18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23"/>
          <p:cNvSpPr txBox="1"/>
          <p:nvPr>
            <p:ph type="title"/>
          </p:nvPr>
        </p:nvSpPr>
        <p:spPr>
          <a:xfrm>
            <a:off x="4569073" y="918260"/>
            <a:ext cx="39597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CUSTOM_3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ctrTitle"/>
          </p:nvPr>
        </p:nvSpPr>
        <p:spPr>
          <a:xfrm flipH="1">
            <a:off x="2099375" y="2436373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24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" name="Google Shape;58;p24"/>
          <p:cNvSpPr txBox="1"/>
          <p:nvPr>
            <p:ph idx="2" type="ctrTitle"/>
          </p:nvPr>
        </p:nvSpPr>
        <p:spPr>
          <a:xfrm flipH="1">
            <a:off x="5108725" y="2436373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24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24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24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2" name="Google Shape;62;p24"/>
          <p:cNvSpPr txBox="1"/>
          <p:nvPr>
            <p:ph idx="6" type="ctrTitle"/>
          </p:nvPr>
        </p:nvSpPr>
        <p:spPr>
          <a:xfrm flipH="1">
            <a:off x="2099375" y="3481518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3" name="Google Shape;63;p24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24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" name="Google Shape;65;p24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24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" name="Google Shape;67;p24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8" name="Google Shape;68;p24"/>
          <p:cNvSpPr txBox="1"/>
          <p:nvPr>
            <p:ph idx="15"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4" name="Google Shape;94;p2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ReinerTz/DesenvolvimentoDeJogos.gi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hyperlink" Target="https://github.com/ReinerTz/DesenvolvimentoDeJogos.git" TargetMode="External"/><Relationship Id="rId5" Type="http://schemas.openxmlformats.org/officeDocument/2006/relationships/hyperlink" Target="https://github.com/ReinerTz/DesenvolvimentoDeJogos.git" TargetMode="External"/><Relationship Id="rId6" Type="http://schemas.openxmlformats.org/officeDocument/2006/relationships/hyperlink" Target="https://github.com/ReinerTz/DesenvolvimentoDeJogos.g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 amt="62000"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>
            <p:ph type="ctrTitle"/>
          </p:nvPr>
        </p:nvSpPr>
        <p:spPr>
          <a:xfrm>
            <a:off x="390149" y="538617"/>
            <a:ext cx="35883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pt-BR" sz="6000">
                <a:latin typeface="Montserrat SemiBold"/>
                <a:ea typeface="Montserrat SemiBold"/>
                <a:cs typeface="Montserrat SemiBold"/>
                <a:sym typeface="Montserrat SemiBold"/>
              </a:rPr>
              <a:t>Save the mouth</a:t>
            </a:r>
            <a:endParaRPr b="0" sz="60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1" name="Google Shape;101;p1"/>
          <p:cNvSpPr txBox="1"/>
          <p:nvPr>
            <p:ph idx="1" type="subTitle"/>
          </p:nvPr>
        </p:nvSpPr>
        <p:spPr>
          <a:xfrm>
            <a:off x="390149" y="2234325"/>
            <a:ext cx="2460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800">
                <a:solidFill>
                  <a:schemeClr val="accent2"/>
                </a:solidFill>
              </a:rPr>
              <a:t>Apresentação do desenvolvimento do game.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02" name="Google Shape;102;p1"/>
          <p:cNvSpPr/>
          <p:nvPr/>
        </p:nvSpPr>
        <p:spPr>
          <a:xfrm flipH="1">
            <a:off x="706387" y="21770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"/>
          <p:cNvSpPr txBox="1"/>
          <p:nvPr>
            <p:ph idx="1" type="subTitle"/>
          </p:nvPr>
        </p:nvSpPr>
        <p:spPr>
          <a:xfrm flipH="1" rot="-307">
            <a:off x="445349" y="3284923"/>
            <a:ext cx="33591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Os cenários escolhidos serão os interiores de bocas que apresentarão problemas comuns, até problemas de natureza mais grave. Como fungos, bactérias, etc...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1"/>
          <p:cNvSpPr/>
          <p:nvPr/>
        </p:nvSpPr>
        <p:spPr>
          <a:xfrm>
            <a:off x="673425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28627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1"/>
          <p:cNvSpPr/>
          <p:nvPr/>
        </p:nvSpPr>
        <p:spPr>
          <a:xfrm>
            <a:off x="3485137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1"/>
          <p:cNvSpPr/>
          <p:nvPr/>
        </p:nvSpPr>
        <p:spPr>
          <a:xfrm>
            <a:off x="6186374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28627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1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Cenários – Interior da boca</a:t>
            </a:r>
            <a:endParaRPr/>
          </a:p>
        </p:txBody>
      </p:sp>
      <p:sp>
        <p:nvSpPr>
          <p:cNvPr id="269" name="Google Shape;269;p11"/>
          <p:cNvSpPr/>
          <p:nvPr/>
        </p:nvSpPr>
        <p:spPr>
          <a:xfrm flipH="1">
            <a:off x="720000" y="923625"/>
            <a:ext cx="508800" cy="5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1"/>
          <p:cNvSpPr txBox="1"/>
          <p:nvPr>
            <p:ph idx="4" type="ctrTitle"/>
          </p:nvPr>
        </p:nvSpPr>
        <p:spPr>
          <a:xfrm flipH="1">
            <a:off x="811419" y="2085761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1 - BOCA HUMANA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1" name="Google Shape;271;p11"/>
          <p:cNvSpPr txBox="1"/>
          <p:nvPr>
            <p:ph idx="5" type="subTitle"/>
          </p:nvPr>
        </p:nvSpPr>
        <p:spPr>
          <a:xfrm flipH="1">
            <a:off x="848463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de boca humana que apresenta problemas leves.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2" name="Google Shape;272;p11"/>
          <p:cNvSpPr/>
          <p:nvPr/>
        </p:nvSpPr>
        <p:spPr>
          <a:xfrm>
            <a:off x="2924715" y="2468999"/>
            <a:ext cx="584700" cy="57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14313" rotWithShape="0" algn="bl" dir="4740000" dist="133350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>
            <p:ph idx="4" type="ctrTitle"/>
          </p:nvPr>
        </p:nvSpPr>
        <p:spPr>
          <a:xfrm flipH="1">
            <a:off x="2861244" y="2611012"/>
            <a:ext cx="711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>
                <a:solidFill>
                  <a:schemeClr val="lt1"/>
                </a:solidFill>
              </a:rPr>
              <a:t>&gt;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4" name="Google Shape;274;p11"/>
          <p:cNvSpPr/>
          <p:nvPr/>
        </p:nvSpPr>
        <p:spPr>
          <a:xfrm>
            <a:off x="5656053" y="2468999"/>
            <a:ext cx="584700" cy="57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14313" rotWithShape="0" algn="bl" dir="4740000" dist="133350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1"/>
          <p:cNvSpPr txBox="1"/>
          <p:nvPr>
            <p:ph idx="4" type="ctrTitle"/>
          </p:nvPr>
        </p:nvSpPr>
        <p:spPr>
          <a:xfrm flipH="1">
            <a:off x="5592581" y="2611012"/>
            <a:ext cx="711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>
                <a:solidFill>
                  <a:schemeClr val="lt1"/>
                </a:solidFill>
              </a:rPr>
              <a:t>&gt;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6" name="Google Shape;276;p11"/>
          <p:cNvSpPr txBox="1"/>
          <p:nvPr>
            <p:ph type="ctrTitle"/>
          </p:nvPr>
        </p:nvSpPr>
        <p:spPr>
          <a:xfrm flipH="1">
            <a:off x="3684471" y="2142156"/>
            <a:ext cx="186909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2 - BOCA ALIENÍGINA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7" name="Google Shape;277;p11"/>
          <p:cNvSpPr txBox="1"/>
          <p:nvPr>
            <p:ph idx="1" type="subTitle"/>
          </p:nvPr>
        </p:nvSpPr>
        <p:spPr>
          <a:xfrm flipH="1">
            <a:off x="3604950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de boca alienígina que apresenta problemas médios.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8" name="Google Shape;278;p11"/>
          <p:cNvSpPr txBox="1"/>
          <p:nvPr>
            <p:ph idx="2" type="ctrTitle"/>
          </p:nvPr>
        </p:nvSpPr>
        <p:spPr>
          <a:xfrm flipH="1">
            <a:off x="6452940" y="2142156"/>
            <a:ext cx="1751068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3 - BOCA ZUMBI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9" name="Google Shape;279;p11"/>
          <p:cNvSpPr txBox="1"/>
          <p:nvPr>
            <p:ph idx="3" type="subTitle"/>
          </p:nvPr>
        </p:nvSpPr>
        <p:spPr>
          <a:xfrm flipH="1">
            <a:off x="6361430" y="2554531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da boca de um zumbi com problemas graves.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"/>
          <p:cNvSpPr txBox="1"/>
          <p:nvPr>
            <p:ph idx="4294967295" type="title"/>
          </p:nvPr>
        </p:nvSpPr>
        <p:spPr>
          <a:xfrm>
            <a:off x="1048350" y="4933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Instruções para jogar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2"/>
          <p:cNvSpPr txBox="1"/>
          <p:nvPr>
            <p:ph idx="4294967295" type="body"/>
          </p:nvPr>
        </p:nvSpPr>
        <p:spPr>
          <a:xfrm>
            <a:off x="1187952" y="1160272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jogo será na produzido na modalidade </a:t>
            </a: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single player</a:t>
            </a: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terá os respectivos comandos: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b="1" lang="pt-BR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Para locomoção do personagem</a:t>
            </a:r>
            <a:r>
              <a:rPr b="1" lang="pt-BR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 (cima)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 (baixo)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 (esquerda)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 (direita)</a:t>
            </a:r>
            <a:endParaRPr/>
          </a:p>
          <a:p>
            <a:pPr indent="-1016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Defesa e ataque do personagem: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Enter (tecla para atirar)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Space (tecla para o personagem pular)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T (tecla para pegar itens do chão)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2"/>
          <p:cNvSpPr txBox="1"/>
          <p:nvPr>
            <p:ph idx="4294967295" type="body"/>
          </p:nvPr>
        </p:nvSpPr>
        <p:spPr>
          <a:xfrm>
            <a:off x="1160032" y="421005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Alterações das instruções serão feitas e atualizadas em: </a:t>
            </a:r>
            <a:r>
              <a:rPr b="1" lang="pt-BR" u="sng">
                <a:solidFill>
                  <a:srgbClr val="00B0F0"/>
                </a:solidFill>
                <a:hlinkClick r:id="rId3"/>
              </a:rPr>
              <a:t>https://github.com/ReinerTz/DesenvolvimentoDeJogos.git</a:t>
            </a:r>
            <a:endParaRPr b="1" sz="1200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3"/>
          <p:cNvSpPr txBox="1"/>
          <p:nvPr>
            <p:ph idx="4294967295" type="title"/>
          </p:nvPr>
        </p:nvSpPr>
        <p:spPr>
          <a:xfrm>
            <a:off x="883888" y="62967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Possíveis itens para inventário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3"/>
          <p:cNvSpPr txBox="1"/>
          <p:nvPr>
            <p:ph idx="4294967295" type="title"/>
          </p:nvPr>
        </p:nvSpPr>
        <p:spPr>
          <a:xfrm>
            <a:off x="4846146" y="594138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Possíveis avat</a:t>
            </a:r>
            <a:r>
              <a:rPr lang="pt-BR">
                <a:latin typeface="Arial"/>
                <a:ea typeface="Arial"/>
                <a:cs typeface="Arial"/>
                <a:sym typeface="Arial"/>
              </a:rPr>
              <a:t>ar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 </a:t>
            </a:r>
            <a:r>
              <a:rPr lang="pt-BR">
                <a:latin typeface="Arial"/>
                <a:ea typeface="Arial"/>
                <a:cs typeface="Arial"/>
                <a:sym typeface="Arial"/>
              </a:rPr>
              <a:t>para inventário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p13"/>
          <p:cNvGrpSpPr/>
          <p:nvPr/>
        </p:nvGrpSpPr>
        <p:grpSpPr>
          <a:xfrm>
            <a:off x="2704005" y="4258781"/>
            <a:ext cx="342143" cy="362704"/>
            <a:chOff x="2704005" y="4258781"/>
            <a:chExt cx="342143" cy="362704"/>
          </a:xfrm>
        </p:grpSpPr>
        <p:sp>
          <p:nvSpPr>
            <p:cNvPr id="294" name="Google Shape;294;p13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3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" name="Google Shape;301;p13"/>
          <p:cNvGrpSpPr/>
          <p:nvPr/>
        </p:nvGrpSpPr>
        <p:grpSpPr>
          <a:xfrm>
            <a:off x="2157462" y="4258496"/>
            <a:ext cx="347434" cy="363369"/>
            <a:chOff x="2157462" y="4258496"/>
            <a:chExt cx="347434" cy="363369"/>
          </a:xfrm>
        </p:grpSpPr>
        <p:sp>
          <p:nvSpPr>
            <p:cNvPr id="302" name="Google Shape;302;p13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13"/>
          <p:cNvGrpSpPr/>
          <p:nvPr/>
        </p:nvGrpSpPr>
        <p:grpSpPr>
          <a:xfrm>
            <a:off x="4010963" y="3763781"/>
            <a:ext cx="343665" cy="363212"/>
            <a:chOff x="4010963" y="3763781"/>
            <a:chExt cx="343665" cy="363212"/>
          </a:xfrm>
        </p:grpSpPr>
        <p:sp>
          <p:nvSpPr>
            <p:cNvPr id="306" name="Google Shape;306;p13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3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" name="Google Shape;311;p13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312" name="Google Shape;312;p13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13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315" name="Google Shape;315;p13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13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321" name="Google Shape;321;p13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" name="Google Shape;328;p13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329" name="Google Shape;329;p13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338" name="Google Shape;338;p13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" name="Google Shape;341;p13"/>
          <p:cNvGrpSpPr/>
          <p:nvPr/>
        </p:nvGrpSpPr>
        <p:grpSpPr>
          <a:xfrm>
            <a:off x="5790556" y="4261252"/>
            <a:ext cx="279513" cy="356084"/>
            <a:chOff x="5790556" y="4261252"/>
            <a:chExt cx="279513" cy="356084"/>
          </a:xfrm>
        </p:grpSpPr>
        <p:sp>
          <p:nvSpPr>
            <p:cNvPr id="342" name="Google Shape;342;p13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" name="Google Shape;349;p13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350" name="Google Shape;350;p13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13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8" name="Google Shape;358;p13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359" name="Google Shape;359;p13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2" name="Google Shape;362;p13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363" name="Google Shape;363;p13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13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369" name="Google Shape;369;p13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5" name="Google Shape;375;p13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376" name="Google Shape;376;p13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13"/>
          <p:cNvGrpSpPr/>
          <p:nvPr/>
        </p:nvGrpSpPr>
        <p:grpSpPr>
          <a:xfrm>
            <a:off x="1767069" y="3360146"/>
            <a:ext cx="286324" cy="348164"/>
            <a:chOff x="1767069" y="3360146"/>
            <a:chExt cx="286324" cy="348164"/>
          </a:xfrm>
        </p:grpSpPr>
        <p:sp>
          <p:nvSpPr>
            <p:cNvPr id="384" name="Google Shape;384;p13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3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1" name="Google Shape;391;p13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392" name="Google Shape;392;p13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13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399" name="Google Shape;399;p13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13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404" name="Google Shape;404;p13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13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409" name="Google Shape;409;p13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13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415" name="Google Shape;415;p13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" name="Google Shape;422;p13"/>
          <p:cNvGrpSpPr/>
          <p:nvPr/>
        </p:nvGrpSpPr>
        <p:grpSpPr>
          <a:xfrm>
            <a:off x="2206122" y="3360748"/>
            <a:ext cx="308183" cy="347562"/>
            <a:chOff x="2206122" y="3360748"/>
            <a:chExt cx="308183" cy="347562"/>
          </a:xfrm>
        </p:grpSpPr>
        <p:sp>
          <p:nvSpPr>
            <p:cNvPr id="423" name="Google Shape;423;p13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8" name="Google Shape;428;p13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429" name="Google Shape;429;p13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" name="Google Shape;435;p13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436" name="Google Shape;436;p13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13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443" name="Google Shape;443;p13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7" name="Google Shape;447;p13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448" name="Google Shape;448;p13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13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455" name="Google Shape;455;p13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9" name="Google Shape;459;p13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460" name="Google Shape;460;p13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13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466" name="Google Shape;466;p13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1310655" y="3360527"/>
            <a:ext cx="306314" cy="347402"/>
            <a:chOff x="1310655" y="3360527"/>
            <a:chExt cx="306314" cy="347402"/>
          </a:xfrm>
        </p:grpSpPr>
        <p:sp>
          <p:nvSpPr>
            <p:cNvPr id="471" name="Google Shape;471;p13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13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477" name="Google Shape;477;p13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3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3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13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485" name="Google Shape;485;p13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3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3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3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p13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491" name="Google Shape;491;p13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3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3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3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13"/>
          <p:cNvGrpSpPr/>
          <p:nvPr/>
        </p:nvGrpSpPr>
        <p:grpSpPr>
          <a:xfrm>
            <a:off x="2665165" y="3360146"/>
            <a:ext cx="281794" cy="349685"/>
            <a:chOff x="2665165" y="3360146"/>
            <a:chExt cx="281794" cy="349685"/>
          </a:xfrm>
        </p:grpSpPr>
        <p:sp>
          <p:nvSpPr>
            <p:cNvPr id="496" name="Google Shape;496;p13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3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" name="Google Shape;501;p13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502" name="Google Shape;502;p13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3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508" name="Google Shape;508;p13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3" name="Google Shape;513;p13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514" name="Google Shape;514;p13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7" name="Google Shape;517;p13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518" name="Google Shape;518;p13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" name="Google Shape;522;p13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523" name="Google Shape;523;p13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3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530" name="Google Shape;530;p13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13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533" name="Google Shape;533;p13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9" name="Google Shape;539;p13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540" name="Google Shape;540;p13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6" name="Google Shape;546;p13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547" name="Google Shape;547;p13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7" name="Google Shape;557;p13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558" name="Google Shape;558;p13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3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567" name="Google Shape;567;p13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2239671" y="2884503"/>
            <a:ext cx="218054" cy="348544"/>
            <a:chOff x="2239671" y="2884503"/>
            <a:chExt cx="218054" cy="348544"/>
          </a:xfrm>
        </p:grpSpPr>
        <p:sp>
          <p:nvSpPr>
            <p:cNvPr id="591" name="Google Shape;591;p13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6" name="Google Shape;596;p13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597" name="Google Shape;597;p13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0" name="Google Shape;600;p13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601" name="Google Shape;601;p13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9" name="Google Shape;609;p13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610" name="Google Shape;610;p13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619" name="Google Shape;619;p13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13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628" name="Google Shape;628;p13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639" name="Google Shape;639;p13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45;p13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646" name="Google Shape;646;p13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52;p13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653" name="Google Shape;653;p13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13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659" name="Google Shape;659;p13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665" name="Google Shape;665;p13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9" name="Google Shape;669;p13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670" name="Google Shape;670;p13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" name="Google Shape;676;p13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677" name="Google Shape;677;p13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13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683" name="Google Shape;683;p13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13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695" name="Google Shape;695;p13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3" name="Google Shape;703;p13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704" name="Google Shape;704;p13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3" name="Google Shape;713;p13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4" name="Google Shape;714;p13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715" name="Google Shape;715;p13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p13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0" name="Google Shape;720;p13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721" name="Google Shape;721;p13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p13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730" name="Google Shape;730;p13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5" name="Google Shape;735;p13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736" name="Google Shape;736;p13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2" name="Google Shape;742;p13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743" name="Google Shape;743;p13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" name="Google Shape;753;p13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754" name="Google Shape;754;p13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" name="Google Shape;760;p13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761" name="Google Shape;761;p13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13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770" name="Google Shape;770;p13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" name="Google Shape;777;p13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778" name="Google Shape;778;p13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4" name="Google Shape;784;p13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785" name="Google Shape;785;p13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3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3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3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3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0" name="Google Shape;790;p13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791" name="Google Shape;791;p13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3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3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3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3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3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7" name="Google Shape;797;p13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798" name="Google Shape;798;p13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3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3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3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3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3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3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3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p13"/>
          <p:cNvGrpSpPr/>
          <p:nvPr/>
        </p:nvGrpSpPr>
        <p:grpSpPr>
          <a:xfrm>
            <a:off x="1737258" y="1988371"/>
            <a:ext cx="370815" cy="307359"/>
            <a:chOff x="1737258" y="1988371"/>
            <a:chExt cx="370815" cy="307359"/>
          </a:xfrm>
        </p:grpSpPr>
        <p:sp>
          <p:nvSpPr>
            <p:cNvPr id="807" name="Google Shape;807;p13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3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3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3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1" name="Google Shape;811;p13"/>
          <p:cNvGrpSpPr/>
          <p:nvPr/>
        </p:nvGrpSpPr>
        <p:grpSpPr>
          <a:xfrm>
            <a:off x="848983" y="1989511"/>
            <a:ext cx="369293" cy="304350"/>
            <a:chOff x="848983" y="1989511"/>
            <a:chExt cx="369293" cy="304350"/>
          </a:xfrm>
        </p:grpSpPr>
        <p:sp>
          <p:nvSpPr>
            <p:cNvPr id="812" name="Google Shape;812;p13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3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3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3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3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7" name="Google Shape;817;p13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818" name="Google Shape;818;p13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3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3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3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3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3" name="Google Shape;823;p13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824" name="Google Shape;824;p13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3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3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3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3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3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3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1" name="Google Shape;831;p13"/>
          <p:cNvGrpSpPr/>
          <p:nvPr/>
        </p:nvGrpSpPr>
        <p:grpSpPr>
          <a:xfrm>
            <a:off x="2630824" y="1976966"/>
            <a:ext cx="368186" cy="330454"/>
            <a:chOff x="2630824" y="1976966"/>
            <a:chExt cx="368186" cy="330454"/>
          </a:xfrm>
        </p:grpSpPr>
        <p:sp>
          <p:nvSpPr>
            <p:cNvPr id="832" name="Google Shape;832;p13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3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3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3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3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3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3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3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0" name="Google Shape;840;p13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841" name="Google Shape;841;p13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3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3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3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3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3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3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9" name="Google Shape;849;p13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850" name="Google Shape;850;p13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3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3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3" name="Google Shape;853;p13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854" name="Google Shape;854;p13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3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8" name="Google Shape;858;p13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859" name="Google Shape;859;p13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5" name="Google Shape;865;p13"/>
          <p:cNvGrpSpPr/>
          <p:nvPr/>
        </p:nvGrpSpPr>
        <p:grpSpPr>
          <a:xfrm>
            <a:off x="7147315" y="1969046"/>
            <a:ext cx="279513" cy="357635"/>
            <a:chOff x="7147315" y="1969046"/>
            <a:chExt cx="279513" cy="357635"/>
          </a:xfrm>
        </p:grpSpPr>
        <p:sp>
          <p:nvSpPr>
            <p:cNvPr id="866" name="Google Shape;866;p13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3" name="Google Shape;873;p13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874" name="Google Shape;874;p13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" name="Google Shape;881;p13"/>
          <p:cNvGrpSpPr/>
          <p:nvPr/>
        </p:nvGrpSpPr>
        <p:grpSpPr>
          <a:xfrm>
            <a:off x="6248839" y="1967937"/>
            <a:ext cx="280273" cy="358745"/>
            <a:chOff x="6248839" y="1967937"/>
            <a:chExt cx="280273" cy="358745"/>
          </a:xfrm>
        </p:grpSpPr>
        <p:sp>
          <p:nvSpPr>
            <p:cNvPr id="882" name="Google Shape;882;p13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8" name="Google Shape;888;p13"/>
          <p:cNvGrpSpPr/>
          <p:nvPr/>
        </p:nvGrpSpPr>
        <p:grpSpPr>
          <a:xfrm>
            <a:off x="5801485" y="1969046"/>
            <a:ext cx="279164" cy="357793"/>
            <a:chOff x="5801485" y="1969046"/>
            <a:chExt cx="279164" cy="357793"/>
          </a:xfrm>
        </p:grpSpPr>
        <p:sp>
          <p:nvSpPr>
            <p:cNvPr id="889" name="Google Shape;889;p13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2" name="Google Shape;902;p13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903" name="Google Shape;903;p13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7" name="Google Shape;907;p13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908" name="Google Shape;908;p13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3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3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923" name="Google Shape;923;p13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2" name="Google Shape;932;p13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933" name="Google Shape;933;p13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" name="Google Shape;938;p13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939" name="Google Shape;939;p13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3" name="Google Shape;943;p13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944" name="Google Shape;944;p13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13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950" name="Google Shape;950;p13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" name="Google Shape;960;p13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961" name="Google Shape;961;p13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2" name="Google Shape;972;p13"/>
          <p:cNvGrpSpPr/>
          <p:nvPr/>
        </p:nvGrpSpPr>
        <p:grpSpPr>
          <a:xfrm>
            <a:off x="1331406" y="1513361"/>
            <a:ext cx="301783" cy="348606"/>
            <a:chOff x="1331406" y="1513361"/>
            <a:chExt cx="301783" cy="348606"/>
          </a:xfrm>
        </p:grpSpPr>
        <p:sp>
          <p:nvSpPr>
            <p:cNvPr id="973" name="Google Shape;973;p13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13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978" name="Google Shape;978;p13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" name="Google Shape;984;p13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985" name="Google Shape;985;p13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9" name="Google Shape;989;p13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990" name="Google Shape;990;p13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995;p13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996" name="Google Shape;996;p13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1002;p13"/>
          <p:cNvGrpSpPr/>
          <p:nvPr/>
        </p:nvGrpSpPr>
        <p:grpSpPr>
          <a:xfrm>
            <a:off x="5748295" y="1499833"/>
            <a:ext cx="323294" cy="356116"/>
            <a:chOff x="5748295" y="1499833"/>
            <a:chExt cx="323294" cy="356116"/>
          </a:xfrm>
        </p:grpSpPr>
        <p:sp>
          <p:nvSpPr>
            <p:cNvPr id="1003" name="Google Shape;1003;p13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0" name="Google Shape;1010;p13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011" name="Google Shape;1011;p13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5" name="Google Shape;1015;p13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016" name="Google Shape;1016;p13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1" name="Google Shape;1021;p13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022" name="Google Shape;1022;p13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Google Shape;1032;p14"/>
          <p:cNvPicPr preferRelativeResize="0"/>
          <p:nvPr/>
        </p:nvPicPr>
        <p:blipFill rotWithShape="1">
          <a:blip r:embed="rId3">
            <a:alphaModFix amt="85000"/>
          </a:blip>
          <a:srcRect b="0" l="0" r="0" t="0"/>
          <a:stretch/>
        </p:blipFill>
        <p:spPr>
          <a:xfrm>
            <a:off x="2215117" y="3054"/>
            <a:ext cx="6928883" cy="5143501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AF1445"/>
            </a:outerShdw>
          </a:effectLst>
        </p:spPr>
      </p:pic>
      <p:sp>
        <p:nvSpPr>
          <p:cNvPr id="1033" name="Google Shape;1033;p14"/>
          <p:cNvSpPr/>
          <p:nvPr/>
        </p:nvSpPr>
        <p:spPr>
          <a:xfrm flipH="1" rot="10800000">
            <a:off x="-18532" y="-1497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314325" rotWithShape="0" algn="bl" dir="4920000" dist="133350">
              <a:srgbClr val="040623">
                <a:alpha val="7764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14"/>
          <p:cNvSpPr txBox="1"/>
          <p:nvPr>
            <p:ph idx="4294967295" type="subTitle"/>
          </p:nvPr>
        </p:nvSpPr>
        <p:spPr>
          <a:xfrm>
            <a:off x="634286" y="4391620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pen Sans"/>
              <a:buNone/>
            </a:pPr>
            <a:r>
              <a:rPr b="0" i="0" lang="pt-B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Disciplina: Desenvolvimento de jogos e </a:t>
            </a:r>
            <a:r>
              <a:rPr lang="pt-BR" sz="1000"/>
              <a:t>entretenimento</a:t>
            </a:r>
            <a:r>
              <a:rPr b="0" i="0" lang="pt-B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digital.</a:t>
            </a:r>
            <a:endParaRPr b="0" i="0" sz="1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5" name="Google Shape;1035;p14"/>
          <p:cNvSpPr txBox="1"/>
          <p:nvPr>
            <p:ph idx="4294967295" type="subTitle"/>
          </p:nvPr>
        </p:nvSpPr>
        <p:spPr>
          <a:xfrm>
            <a:off x="634275" y="3735550"/>
            <a:ext cx="30615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FURB – Projeto de desenvolvimento de jogos para Furb-móvel.</a:t>
            </a:r>
            <a:endParaRPr b="0" i="0" sz="10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6" name="Google Shape;1036;p14"/>
          <p:cNvSpPr txBox="1"/>
          <p:nvPr>
            <p:ph type="title"/>
          </p:nvPr>
        </p:nvSpPr>
        <p:spPr>
          <a:xfrm>
            <a:off x="0" y="646250"/>
            <a:ext cx="41865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1037" name="Google Shape;1037;p14"/>
          <p:cNvSpPr txBox="1"/>
          <p:nvPr>
            <p:ph idx="1" type="subTitle"/>
          </p:nvPr>
        </p:nvSpPr>
        <p:spPr>
          <a:xfrm>
            <a:off x="434325" y="1994357"/>
            <a:ext cx="3461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Nosso repositório no GitHub: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u="sng">
              <a:solidFill>
                <a:schemeClr val="hlink"/>
              </a:solidFill>
              <a:hlinkClick r:id="rId5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6"/>
              </a:rPr>
              <a:t>https://github.com/ReinerTz/DesenvolvimentoDeJogos.git</a:t>
            </a:r>
            <a:endParaRPr/>
          </a:p>
        </p:txBody>
      </p:sp>
      <p:sp>
        <p:nvSpPr>
          <p:cNvPr id="1038" name="Google Shape;1038;p14"/>
          <p:cNvSpPr/>
          <p:nvPr/>
        </p:nvSpPr>
        <p:spPr>
          <a:xfrm flipH="1">
            <a:off x="720000" y="160410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/>
          <p:nvPr/>
        </p:nvSpPr>
        <p:spPr>
          <a:xfrm>
            <a:off x="1438375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Desenvolvedores</a:t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 flipH="1">
            <a:off x="720000" y="9236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/>
          <p:nvPr>
            <p:ph type="ctrTitle"/>
          </p:nvPr>
        </p:nvSpPr>
        <p:spPr>
          <a:xfrm flipH="1">
            <a:off x="3642002" y="2671044"/>
            <a:ext cx="1934099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Manoella M. Junkes</a:t>
            </a:r>
            <a:endParaRPr/>
          </a:p>
        </p:txBody>
      </p:sp>
      <p:sp>
        <p:nvSpPr>
          <p:cNvPr id="111" name="Google Shape;111;p2"/>
          <p:cNvSpPr txBox="1"/>
          <p:nvPr>
            <p:ph idx="1" type="subTitle"/>
          </p:nvPr>
        </p:nvSpPr>
        <p:spPr>
          <a:xfrm flipH="1">
            <a:off x="3567900" y="3083425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Ciência da Computação</a:t>
            </a:r>
            <a:endParaRPr/>
          </a:p>
        </p:txBody>
      </p:sp>
      <p:sp>
        <p:nvSpPr>
          <p:cNvPr id="112" name="Google Shape;112;p2"/>
          <p:cNvSpPr txBox="1"/>
          <p:nvPr>
            <p:ph idx="2" type="ctrTitle"/>
          </p:nvPr>
        </p:nvSpPr>
        <p:spPr>
          <a:xfrm flipH="1">
            <a:off x="6448055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Lucas Reinert</a:t>
            </a:r>
            <a:endParaRPr/>
          </a:p>
        </p:txBody>
      </p:sp>
      <p:sp>
        <p:nvSpPr>
          <p:cNvPr id="113" name="Google Shape;113;p2"/>
          <p:cNvSpPr txBox="1"/>
          <p:nvPr>
            <p:ph idx="3" type="subTitle"/>
          </p:nvPr>
        </p:nvSpPr>
        <p:spPr>
          <a:xfrm flipH="1">
            <a:off x="6261305" y="308341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Sistemas da Informação</a:t>
            </a:r>
            <a:endParaRPr/>
          </a:p>
        </p:txBody>
      </p:sp>
      <p:sp>
        <p:nvSpPr>
          <p:cNvPr id="114" name="Google Shape;114;p2"/>
          <p:cNvSpPr txBox="1"/>
          <p:nvPr>
            <p:ph idx="4" type="ctrTitle"/>
          </p:nvPr>
        </p:nvSpPr>
        <p:spPr>
          <a:xfrm flipH="1">
            <a:off x="948625" y="2614648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Vinicius R. Biavatti</a:t>
            </a:r>
            <a:endParaRPr/>
          </a:p>
        </p:txBody>
      </p:sp>
      <p:sp>
        <p:nvSpPr>
          <p:cNvPr id="115" name="Google Shape;115;p2"/>
          <p:cNvSpPr txBox="1"/>
          <p:nvPr>
            <p:ph idx="5" type="subTitle"/>
          </p:nvPr>
        </p:nvSpPr>
        <p:spPr>
          <a:xfrm flipH="1">
            <a:off x="948612" y="3083418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Sistemas da Informação</a:t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4057650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6714005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35827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>
            <p:ph idx="4" type="ctrTitle"/>
          </p:nvPr>
        </p:nvSpPr>
        <p:spPr>
          <a:xfrm flipH="1">
            <a:off x="1233500" y="3958825"/>
            <a:ext cx="14505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397067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>
            <p:ph idx="4" type="ctrTitle"/>
          </p:nvPr>
        </p:nvSpPr>
        <p:spPr>
          <a:xfrm flipH="1">
            <a:off x="3865926" y="3958825"/>
            <a:ext cx="13752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663390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"/>
          <p:cNvSpPr txBox="1"/>
          <p:nvPr>
            <p:ph idx="4" type="ctrTitle"/>
          </p:nvPr>
        </p:nvSpPr>
        <p:spPr>
          <a:xfrm flipH="1">
            <a:off x="6553675" y="3958825"/>
            <a:ext cx="13752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24" name="Google Shape;124;p2"/>
          <p:cNvGrpSpPr/>
          <p:nvPr/>
        </p:nvGrpSpPr>
        <p:grpSpPr>
          <a:xfrm>
            <a:off x="4412324" y="1605980"/>
            <a:ext cx="363147" cy="482619"/>
            <a:chOff x="7598438" y="4266131"/>
            <a:chExt cx="260283" cy="345914"/>
          </a:xfrm>
        </p:grpSpPr>
        <p:sp>
          <p:nvSpPr>
            <p:cNvPr id="125" name="Google Shape;125;p2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" name="Google Shape;132;p2"/>
          <p:cNvGrpSpPr/>
          <p:nvPr/>
        </p:nvGrpSpPr>
        <p:grpSpPr>
          <a:xfrm>
            <a:off x="1753667" y="1599925"/>
            <a:ext cx="387368" cy="494730"/>
            <a:chOff x="5800725" y="3785989"/>
            <a:chExt cx="277644" cy="354594"/>
          </a:xfrm>
        </p:grpSpPr>
        <p:sp>
          <p:nvSpPr>
            <p:cNvPr id="133" name="Google Shape;133;p2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2"/>
          <p:cNvGrpSpPr/>
          <p:nvPr/>
        </p:nvGrpSpPr>
        <p:grpSpPr>
          <a:xfrm>
            <a:off x="7046779" y="1605982"/>
            <a:ext cx="363147" cy="482619"/>
            <a:chOff x="8055961" y="2881842"/>
            <a:chExt cx="260283" cy="345914"/>
          </a:xfrm>
        </p:grpSpPr>
        <p:sp>
          <p:nvSpPr>
            <p:cNvPr id="141" name="Google Shape;141;p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"/>
          <p:cNvSpPr txBox="1"/>
          <p:nvPr>
            <p:ph idx="1" type="body"/>
          </p:nvPr>
        </p:nvSpPr>
        <p:spPr>
          <a:xfrm>
            <a:off x="615225" y="1183799"/>
            <a:ext cx="7704000" cy="3828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Acerca de seus objetivos, história e decisões tomadas: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pt-BR"/>
              <a:t>História: </a:t>
            </a:r>
            <a:r>
              <a:rPr lang="pt-BR"/>
              <a:t>Um dentista, com suas próprias mãos, criou uma máquina capaz de reduzir qualquer humano ao tamanho miniatura por um período de tempo. Este dentista então teve a brilhante ideia de utilizar este meio para se reduzir e realizar a limpeza da boca e dos dentes de seus clientes. 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pt-BR"/>
              <a:t>Objetivo: </a:t>
            </a:r>
            <a:r>
              <a:rPr lang="pt-BR"/>
              <a:t>O objetivo é eliminar todas as possíveis ameaças localizadas na boca e nos dentes de seus clientes, antes que o dentista volta a seu tamanho original, garantindo um trabalho com qualidade.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b="1" lang="pt-BR"/>
              <a:t>Perigos</a:t>
            </a:r>
            <a:r>
              <a:rPr lang="pt-BR"/>
              <a:t>: A miniatura começa a aumentar o seu tamanho e precisa tomar cuidado para que não retorne ao seu tamanho original antes do tempo.(Cada fase tem um tempo para ser concluída)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lang="pt-BR"/>
              <a:t>Caso alguma área seja machucada, o humano pode colocar a mão na boca gerando novos inimigos.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b="1" lang="pt-BR"/>
              <a:t>Níveis: </a:t>
            </a:r>
            <a:r>
              <a:rPr lang="pt-BR"/>
              <a:t>o jogo será composto por 3 (três) níveis, com a dificuldade sendo incrementada em cada nível.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As cores e design serão alternadas conforme nível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A proposta dos gráficos atenderá requisitos de ambientação 3D.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Inimigos serão implementados conforme proposta do tema, assim como cenários, gráficos, jogabilidade e enredo. Os inimigos terão níveis de dificuldade.</a:t>
            </a:r>
            <a:endParaRPr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50" name="Google Shape;150;p3"/>
          <p:cNvSpPr/>
          <p:nvPr/>
        </p:nvSpPr>
        <p:spPr>
          <a:xfrm flipH="1">
            <a:off x="7915200" y="9429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"/>
          <p:cNvSpPr txBox="1"/>
          <p:nvPr>
            <p:ph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Sobre a elaboração do game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"/>
          <p:cNvSpPr/>
          <p:nvPr/>
        </p:nvSpPr>
        <p:spPr>
          <a:xfrm>
            <a:off x="2371449" y="1338950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4"/>
          <p:cNvSpPr txBox="1"/>
          <p:nvPr>
            <p:ph idx="2" type="subTitle"/>
          </p:nvPr>
        </p:nvSpPr>
        <p:spPr>
          <a:xfrm flipH="1">
            <a:off x="5107322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Treinamento na plataforma definida</a:t>
            </a:r>
            <a:endParaRPr/>
          </a:p>
        </p:txBody>
      </p:sp>
      <p:sp>
        <p:nvSpPr>
          <p:cNvPr id="158" name="Google Shape;158;p4"/>
          <p:cNvSpPr txBox="1"/>
          <p:nvPr>
            <p:ph idx="15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Fluxo do processo</a:t>
            </a:r>
            <a:endParaRPr/>
          </a:p>
        </p:txBody>
      </p:sp>
      <p:sp>
        <p:nvSpPr>
          <p:cNvPr id="159" name="Google Shape;159;p4"/>
          <p:cNvSpPr txBox="1"/>
          <p:nvPr>
            <p:ph idx="1" type="subTitle"/>
          </p:nvPr>
        </p:nvSpPr>
        <p:spPr>
          <a:xfrm flipH="1">
            <a:off x="1330378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Levantamento de ideias e elaboração de escopo</a:t>
            </a:r>
            <a:endParaRPr/>
          </a:p>
        </p:txBody>
      </p:sp>
      <p:sp>
        <p:nvSpPr>
          <p:cNvPr id="160" name="Google Shape;160;p4"/>
          <p:cNvSpPr txBox="1"/>
          <p:nvPr>
            <p:ph idx="3" type="subTitle"/>
          </p:nvPr>
        </p:nvSpPr>
        <p:spPr>
          <a:xfrm flipH="1">
            <a:off x="1330378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Desenvolvimento de acordo com escopo</a:t>
            </a:r>
            <a:endParaRPr/>
          </a:p>
        </p:txBody>
      </p:sp>
      <p:sp>
        <p:nvSpPr>
          <p:cNvPr id="161" name="Google Shape;161;p4"/>
          <p:cNvSpPr txBox="1"/>
          <p:nvPr>
            <p:ph idx="5" type="subTitle"/>
          </p:nvPr>
        </p:nvSpPr>
        <p:spPr>
          <a:xfrm flipH="1">
            <a:off x="4930832" y="1843586"/>
            <a:ext cx="305928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NOSSO PROCESSO</a:t>
            </a:r>
            <a:endParaRPr/>
          </a:p>
        </p:txBody>
      </p:sp>
      <p:sp>
        <p:nvSpPr>
          <p:cNvPr id="162" name="Google Shape;162;p4"/>
          <p:cNvSpPr txBox="1"/>
          <p:nvPr>
            <p:ph idx="6" type="subTitle"/>
          </p:nvPr>
        </p:nvSpPr>
        <p:spPr>
          <a:xfrm flipH="1">
            <a:off x="1324135" y="3384769"/>
            <a:ext cx="30408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DESENVOLVIMENTO</a:t>
            </a:r>
            <a:endParaRPr/>
          </a:p>
        </p:txBody>
      </p:sp>
      <p:sp>
        <p:nvSpPr>
          <p:cNvPr id="163" name="Google Shape;163;p4"/>
          <p:cNvSpPr txBox="1"/>
          <p:nvPr>
            <p:ph idx="4" type="subTitle"/>
          </p:nvPr>
        </p:nvSpPr>
        <p:spPr>
          <a:xfrm flipH="1">
            <a:off x="1330378" y="1853081"/>
            <a:ext cx="2706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64" name="Google Shape;164;p4"/>
          <p:cNvSpPr txBox="1"/>
          <p:nvPr>
            <p:ph idx="4294967295" type="title"/>
          </p:nvPr>
        </p:nvSpPr>
        <p:spPr>
          <a:xfrm>
            <a:off x="2300027" y="1446650"/>
            <a:ext cx="7671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pt-BR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01</a:t>
            </a:r>
            <a:endParaRPr b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4"/>
          <p:cNvSpPr txBox="1"/>
          <p:nvPr>
            <p:ph idx="9" type="subTitle"/>
          </p:nvPr>
        </p:nvSpPr>
        <p:spPr>
          <a:xfrm flipH="1">
            <a:off x="5107322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Realização de testes e apresentação do game</a:t>
            </a:r>
            <a:endParaRPr/>
          </a:p>
        </p:txBody>
      </p:sp>
      <p:sp>
        <p:nvSpPr>
          <p:cNvPr id="166" name="Google Shape;166;p4"/>
          <p:cNvSpPr txBox="1"/>
          <p:nvPr>
            <p:ph idx="13" type="subTitle"/>
          </p:nvPr>
        </p:nvSpPr>
        <p:spPr>
          <a:xfrm flipH="1">
            <a:off x="5269472" y="3432296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FINAL</a:t>
            </a:r>
            <a:endParaRPr/>
          </a:p>
        </p:txBody>
      </p:sp>
      <p:sp>
        <p:nvSpPr>
          <p:cNvPr id="167" name="Google Shape;167;p4"/>
          <p:cNvSpPr/>
          <p:nvPr/>
        </p:nvSpPr>
        <p:spPr>
          <a:xfrm>
            <a:off x="6148324" y="1338950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"/>
          <p:cNvSpPr/>
          <p:nvPr/>
        </p:nvSpPr>
        <p:spPr>
          <a:xfrm flipH="1">
            <a:off x="720000" y="9429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/>
          <p:nvPr/>
        </p:nvSpPr>
        <p:spPr>
          <a:xfrm>
            <a:off x="2371449" y="2920125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"/>
          <p:cNvSpPr/>
          <p:nvPr/>
        </p:nvSpPr>
        <p:spPr>
          <a:xfrm>
            <a:off x="6148324" y="2920125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4"/>
          <p:cNvSpPr txBox="1"/>
          <p:nvPr>
            <p:ph idx="8" type="title"/>
          </p:nvPr>
        </p:nvSpPr>
        <p:spPr>
          <a:xfrm>
            <a:off x="6148334" y="1446650"/>
            <a:ext cx="624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172" name="Google Shape;172;p4"/>
          <p:cNvSpPr txBox="1"/>
          <p:nvPr>
            <p:ph idx="7" type="title"/>
          </p:nvPr>
        </p:nvSpPr>
        <p:spPr>
          <a:xfrm>
            <a:off x="1994584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</a:t>
            </a:r>
            <a:r>
              <a:rPr lang="pt-BR"/>
              <a:t>2</a:t>
            </a:r>
            <a:endParaRPr/>
          </a:p>
        </p:txBody>
      </p:sp>
      <p:sp>
        <p:nvSpPr>
          <p:cNvPr id="173" name="Google Shape;173;p4"/>
          <p:cNvSpPr txBox="1"/>
          <p:nvPr>
            <p:ph idx="14" type="title"/>
          </p:nvPr>
        </p:nvSpPr>
        <p:spPr>
          <a:xfrm>
            <a:off x="5771532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04</a:t>
            </a:r>
            <a:endParaRPr/>
          </a:p>
        </p:txBody>
      </p:sp>
      <p:sp>
        <p:nvSpPr>
          <p:cNvPr id="174" name="Google Shape;174;p4"/>
          <p:cNvSpPr/>
          <p:nvPr/>
        </p:nvSpPr>
        <p:spPr>
          <a:xfrm flipH="1">
            <a:off x="4317638" y="166265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"/>
          <p:cNvSpPr/>
          <p:nvPr/>
        </p:nvSpPr>
        <p:spPr>
          <a:xfrm flipH="1">
            <a:off x="4317638" y="31758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/>
          <p:nvPr/>
        </p:nvSpPr>
        <p:spPr>
          <a:xfrm>
            <a:off x="4962250" y="1171650"/>
            <a:ext cx="3070800" cy="276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rgbClr val="05072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5"/>
          <p:cNvSpPr/>
          <p:nvPr/>
        </p:nvSpPr>
        <p:spPr>
          <a:xfrm>
            <a:off x="720000" y="1171650"/>
            <a:ext cx="3070800" cy="276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rgbClr val="05072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5"/>
          <p:cNvSpPr txBox="1"/>
          <p:nvPr>
            <p:ph idx="1" type="subTitle"/>
          </p:nvPr>
        </p:nvSpPr>
        <p:spPr>
          <a:xfrm flipH="1">
            <a:off x="5343250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3"/>
                </a:solidFill>
              </a:rPr>
              <a:t>Possibilitar a aprendizagem através de boas práticas de higiene.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3" name="Google Shape;183;p5"/>
          <p:cNvSpPr txBox="1"/>
          <p:nvPr>
            <p:ph idx="3" type="subTitle"/>
          </p:nvPr>
        </p:nvSpPr>
        <p:spPr>
          <a:xfrm flipH="1">
            <a:off x="1101101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</a:rPr>
              <a:t>Ser capaz de salvar a boca dos inimigos e mantê-la saudável. 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4" name="Google Shape;184;p5"/>
          <p:cNvSpPr txBox="1"/>
          <p:nvPr>
            <p:ph idx="2" type="ctrTitle"/>
          </p:nvPr>
        </p:nvSpPr>
        <p:spPr>
          <a:xfrm flipH="1">
            <a:off x="1101008" y="1908261"/>
            <a:ext cx="2137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Missão</a:t>
            </a:r>
            <a:endParaRPr/>
          </a:p>
        </p:txBody>
      </p:sp>
      <p:sp>
        <p:nvSpPr>
          <p:cNvPr id="185" name="Google Shape;185;p5"/>
          <p:cNvSpPr txBox="1"/>
          <p:nvPr>
            <p:ph type="ctrTitle"/>
          </p:nvPr>
        </p:nvSpPr>
        <p:spPr>
          <a:xfrm flipH="1">
            <a:off x="5343246" y="1908261"/>
            <a:ext cx="19293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Visão</a:t>
            </a:r>
            <a:endParaRPr/>
          </a:p>
        </p:txBody>
      </p:sp>
      <p:sp>
        <p:nvSpPr>
          <p:cNvPr id="186" name="Google Shape;186;p5"/>
          <p:cNvSpPr/>
          <p:nvPr/>
        </p:nvSpPr>
        <p:spPr>
          <a:xfrm>
            <a:off x="3333750" y="1505025"/>
            <a:ext cx="780900" cy="771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7643100" y="1505025"/>
            <a:ext cx="780900" cy="771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3540000" dist="104775">
              <a:schemeClr val="accent2">
                <a:alpha val="7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p5"/>
          <p:cNvGrpSpPr/>
          <p:nvPr/>
        </p:nvGrpSpPr>
        <p:grpSpPr>
          <a:xfrm>
            <a:off x="7867171" y="1773794"/>
            <a:ext cx="332761" cy="234066"/>
            <a:chOff x="7989683" y="2350207"/>
            <a:chExt cx="332761" cy="234066"/>
          </a:xfrm>
        </p:grpSpPr>
        <p:sp>
          <p:nvSpPr>
            <p:cNvPr id="189" name="Google Shape;189;p5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5"/>
          <p:cNvGrpSpPr/>
          <p:nvPr/>
        </p:nvGrpSpPr>
        <p:grpSpPr>
          <a:xfrm>
            <a:off x="3538252" y="1707977"/>
            <a:ext cx="371883" cy="365691"/>
            <a:chOff x="860940" y="2746477"/>
            <a:chExt cx="371883" cy="365691"/>
          </a:xfrm>
        </p:grpSpPr>
        <p:sp>
          <p:nvSpPr>
            <p:cNvPr id="196" name="Google Shape;196;p5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5"/>
          <p:cNvSpPr/>
          <p:nvPr/>
        </p:nvSpPr>
        <p:spPr>
          <a:xfrm flipH="1">
            <a:off x="1213950" y="2273550"/>
            <a:ext cx="3171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5"/>
          <p:cNvSpPr/>
          <p:nvPr/>
        </p:nvSpPr>
        <p:spPr>
          <a:xfrm flipH="1">
            <a:off x="5454350" y="2273550"/>
            <a:ext cx="3171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6"/>
          <p:cNvPicPr preferRelativeResize="0"/>
          <p:nvPr/>
        </p:nvPicPr>
        <p:blipFill rotWithShape="1">
          <a:blip r:embed="rId3">
            <a:alphaModFix/>
          </a:blip>
          <a:srcRect b="10694" l="2360" r="-2358" t="14834"/>
          <a:stretch/>
        </p:blipFill>
        <p:spPr>
          <a:xfrm>
            <a:off x="-1" y="0"/>
            <a:ext cx="68451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6"/>
          <p:cNvSpPr/>
          <p:nvPr/>
        </p:nvSpPr>
        <p:spPr>
          <a:xfrm rot="10800000">
            <a:off x="4446048" y="0"/>
            <a:ext cx="4643400" cy="51459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6"/>
          <p:cNvSpPr txBox="1"/>
          <p:nvPr>
            <p:ph type="title"/>
          </p:nvPr>
        </p:nvSpPr>
        <p:spPr>
          <a:xfrm rot="-242">
            <a:off x="4529205" y="511349"/>
            <a:ext cx="4268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pt-BR">
                <a:latin typeface="Montserrat SemiBold"/>
                <a:ea typeface="Montserrat SemiBold"/>
                <a:cs typeface="Montserrat SemiBold"/>
                <a:sym typeface="Montserrat SemiBold"/>
              </a:rPr>
              <a:t>Armas para inimigos</a:t>
            </a:r>
            <a:endParaRPr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0" name="Google Shape;210;p6"/>
          <p:cNvSpPr/>
          <p:nvPr/>
        </p:nvSpPr>
        <p:spPr>
          <a:xfrm flipH="1">
            <a:off x="8356418" y="1790758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1" name="Google Shape;211;p6"/>
          <p:cNvGraphicFramePr/>
          <p:nvPr/>
        </p:nvGraphicFramePr>
        <p:xfrm>
          <a:off x="5444461" y="2001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{D5FDFA39-16D5-4CB4-BC0A-CAD3BBB1E2B7}</a:tableStyleId>
              </a:tblPr>
              <a:tblGrid>
                <a:gridCol w="1870100"/>
                <a:gridCol w="1718450"/>
              </a:tblGrid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</a:t>
                      </a:r>
                      <a:endParaRPr b="1"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Descrição</a:t>
                      </a:r>
                      <a:endParaRPr b="1"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Raspador 2000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Utilizada para remover o tártaro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295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Atribui vantagem para matar a cárie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Bazooca dental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Atribui vantagem para matar o fungo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Aparelhator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Coloca um aparelho nos dentes selecionados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7"/>
          <p:cNvPicPr preferRelativeResize="0"/>
          <p:nvPr/>
        </p:nvPicPr>
        <p:blipFill rotWithShape="1">
          <a:blip r:embed="rId3">
            <a:alphaModFix amt="79000"/>
          </a:blip>
          <a:srcRect b="0" l="0" r="0" t="0"/>
          <a:stretch/>
        </p:blipFill>
        <p:spPr>
          <a:xfrm>
            <a:off x="1087582" y="-1"/>
            <a:ext cx="9331036" cy="5143501"/>
          </a:xfrm>
          <a:prstGeom prst="rect">
            <a:avLst/>
          </a:prstGeom>
          <a:solidFill>
            <a:srgbClr val="AF1445">
              <a:alpha val="1960"/>
            </a:srgbClr>
          </a:solidFill>
          <a:ln>
            <a:noFill/>
          </a:ln>
          <a:effectLst>
            <a:outerShdw blurRad="50800" rotWithShape="0" algn="ctr" dir="5400000" dist="50800">
              <a:srgbClr val="000000">
                <a:alpha val="65882"/>
              </a:srgbClr>
            </a:outerShdw>
          </a:effectLst>
        </p:spPr>
      </p:pic>
      <p:sp>
        <p:nvSpPr>
          <p:cNvPr id="217" name="Google Shape;217;p7"/>
          <p:cNvSpPr/>
          <p:nvPr/>
        </p:nvSpPr>
        <p:spPr>
          <a:xfrm flipH="1" rot="10800000">
            <a:off x="0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485775" rotWithShape="0" algn="bl" dir="3960000" dist="133350">
              <a:srgbClr val="04062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7"/>
          <p:cNvSpPr txBox="1"/>
          <p:nvPr>
            <p:ph idx="1" type="body"/>
          </p:nvPr>
        </p:nvSpPr>
        <p:spPr>
          <a:xfrm>
            <a:off x="615623" y="1860550"/>
            <a:ext cx="2887200" cy="1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Os itens estarão disponíveis no inventário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Armas só poderão ser desbloqueadas conforme nível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 personagem poderá desbloquear uma nave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 cenário poderá ser explorado a parte dos objetivos iniciais.</a:t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t/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19" name="Google Shape;219;p7"/>
          <p:cNvSpPr txBox="1"/>
          <p:nvPr>
            <p:ph type="title"/>
          </p:nvPr>
        </p:nvSpPr>
        <p:spPr>
          <a:xfrm>
            <a:off x="615623" y="854350"/>
            <a:ext cx="32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Requisitos</a:t>
            </a:r>
            <a:endParaRPr/>
          </a:p>
        </p:txBody>
      </p:sp>
      <p:sp>
        <p:nvSpPr>
          <p:cNvPr id="220" name="Google Shape;220;p7"/>
          <p:cNvSpPr/>
          <p:nvPr/>
        </p:nvSpPr>
        <p:spPr>
          <a:xfrm flipH="1">
            <a:off x="691823" y="155245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8"/>
          <p:cNvPicPr preferRelativeResize="0"/>
          <p:nvPr/>
        </p:nvPicPr>
        <p:blipFill rotWithShape="1">
          <a:blip r:embed="rId3">
            <a:alphaModFix/>
          </a:blip>
          <a:srcRect b="0" l="-18384" r="10556" t="0"/>
          <a:stretch/>
        </p:blipFill>
        <p:spPr>
          <a:xfrm flipH="1">
            <a:off x="2" y="0"/>
            <a:ext cx="8324848" cy="5143499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6720000" dist="104775">
              <a:schemeClr val="accent2">
                <a:alpha val="35686"/>
              </a:schemeClr>
            </a:outerShdw>
          </a:effectLst>
        </p:spPr>
      </p:pic>
      <p:sp>
        <p:nvSpPr>
          <p:cNvPr id="226" name="Google Shape;226;p8"/>
          <p:cNvSpPr/>
          <p:nvPr/>
        </p:nvSpPr>
        <p:spPr>
          <a:xfrm rot="10800000">
            <a:off x="5145600" y="-1"/>
            <a:ext cx="39984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8"/>
          <p:cNvSpPr txBox="1"/>
          <p:nvPr>
            <p:ph type="title"/>
          </p:nvPr>
        </p:nvSpPr>
        <p:spPr>
          <a:xfrm>
            <a:off x="4950807" y="155116"/>
            <a:ext cx="39597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Inimigos</a:t>
            </a:r>
            <a:endParaRPr/>
          </a:p>
        </p:txBody>
      </p:sp>
      <p:sp>
        <p:nvSpPr>
          <p:cNvPr id="228" name="Google Shape;228;p8"/>
          <p:cNvSpPr/>
          <p:nvPr/>
        </p:nvSpPr>
        <p:spPr>
          <a:xfrm flipH="1">
            <a:off x="8401707" y="789317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9" name="Google Shape;229;p8"/>
          <p:cNvGraphicFramePr/>
          <p:nvPr/>
        </p:nvGraphicFramePr>
        <p:xfrm>
          <a:off x="5971309" y="972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{D5FDFA39-16D5-4CB4-BC0A-CAD3BBB1E2B7}</a:tableStyleId>
              </a:tblPr>
              <a:tblGrid>
                <a:gridCol w="574675"/>
                <a:gridCol w="550700"/>
                <a:gridCol w="834100"/>
                <a:gridCol w="834100"/>
                <a:gridCol w="345650"/>
              </a:tblGrid>
              <a:tr h="214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</a:t>
                      </a:r>
                      <a:endParaRPr/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Descrição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Dificuldade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Arma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Vida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918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Tártaro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Inimigo no formato de gosma, que fica parado. Caso o jogador for em cima, o jogador sofre dano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Fácil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Raspador 2000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820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Cárie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 locomove na direção do jogador, e pode ser destruída com armas que lançam flúor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Médio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 ou Bazooca dental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527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Fungo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 locomove na direção do jogador de forma rápida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Difícil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 ou Bazooca dental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1000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101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Bactéria mal-halitador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Em formato de gás, esse inimigo é poderosíssimo, pode ser destruído por Bala Raus, ou Enxaguante Bocal.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Fácil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Arma peido atômico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"/>
          <p:cNvSpPr txBox="1"/>
          <p:nvPr>
            <p:ph idx="15"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Particularidades dos níveis</a:t>
            </a:r>
            <a:endParaRPr/>
          </a:p>
        </p:txBody>
      </p:sp>
      <p:cxnSp>
        <p:nvCxnSpPr>
          <p:cNvPr id="235" name="Google Shape;235;p9"/>
          <p:cNvCxnSpPr>
            <a:stCxn id="236" idx="1"/>
            <a:endCxn id="237" idx="1"/>
          </p:cNvCxnSpPr>
          <p:nvPr/>
        </p:nvCxnSpPr>
        <p:spPr>
          <a:xfrm>
            <a:off x="7006525" y="1652125"/>
            <a:ext cx="600" cy="2080800"/>
          </a:xfrm>
          <a:prstGeom prst="bentConnector3">
            <a:avLst>
              <a:gd fmla="val 396875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8" name="Google Shape;238;p9"/>
          <p:cNvCxnSpPr/>
          <p:nvPr/>
        </p:nvCxnSpPr>
        <p:spPr>
          <a:xfrm rot="10800000">
            <a:off x="942825" y="2686050"/>
            <a:ext cx="1162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9" name="Google Shape;239;p9"/>
          <p:cNvSpPr txBox="1"/>
          <p:nvPr>
            <p:ph type="ctrTitle"/>
          </p:nvPr>
        </p:nvSpPr>
        <p:spPr>
          <a:xfrm flipH="1">
            <a:off x="2099375" y="2429361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2</a:t>
            </a:r>
            <a:endParaRPr/>
          </a:p>
        </p:txBody>
      </p:sp>
      <p:sp>
        <p:nvSpPr>
          <p:cNvPr id="240" name="Google Shape;240;p9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passará dificuldades em um novo cenário desconhecido.</a:t>
            </a:r>
            <a:endParaRPr/>
          </a:p>
        </p:txBody>
      </p:sp>
      <p:sp>
        <p:nvSpPr>
          <p:cNvPr id="241" name="Google Shape;241;p9"/>
          <p:cNvSpPr txBox="1"/>
          <p:nvPr>
            <p:ph idx="2" type="ctrTitle"/>
          </p:nvPr>
        </p:nvSpPr>
        <p:spPr>
          <a:xfrm flipH="1">
            <a:off x="5108725" y="2429361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2</a:t>
            </a:r>
            <a:endParaRPr/>
          </a:p>
        </p:txBody>
      </p:sp>
      <p:sp>
        <p:nvSpPr>
          <p:cNvPr id="242" name="Google Shape;242;p9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diferenciados com novos problemas e inimigos medianos.</a:t>
            </a:r>
            <a:endParaRPr/>
          </a:p>
        </p:txBody>
      </p:sp>
      <p:sp>
        <p:nvSpPr>
          <p:cNvPr id="243" name="Google Shape;243;p9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1</a:t>
            </a:r>
            <a:endParaRPr/>
          </a:p>
        </p:txBody>
      </p:sp>
      <p:sp>
        <p:nvSpPr>
          <p:cNvPr id="244" name="Google Shape;244;p9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irá adaptar-se ao cenário. </a:t>
            </a:r>
            <a:endParaRPr/>
          </a:p>
        </p:txBody>
      </p:sp>
      <p:sp>
        <p:nvSpPr>
          <p:cNvPr id="245" name="Google Shape;245;p9"/>
          <p:cNvSpPr txBox="1"/>
          <p:nvPr>
            <p:ph idx="6" type="ctrTitle"/>
          </p:nvPr>
        </p:nvSpPr>
        <p:spPr>
          <a:xfrm flipH="1">
            <a:off x="2099375" y="3481525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3</a:t>
            </a:r>
            <a:endParaRPr/>
          </a:p>
        </p:txBody>
      </p:sp>
      <p:sp>
        <p:nvSpPr>
          <p:cNvPr id="246" name="Google Shape;246;p9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poderá desbloquear novas armas para enfrentar o boss.</a:t>
            </a:r>
            <a:endParaRPr/>
          </a:p>
        </p:txBody>
      </p:sp>
      <p:sp>
        <p:nvSpPr>
          <p:cNvPr id="237" name="Google Shape;237;p9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3</a:t>
            </a:r>
            <a:endParaRPr/>
          </a:p>
        </p:txBody>
      </p:sp>
      <p:sp>
        <p:nvSpPr>
          <p:cNvPr id="247" name="Google Shape;247;p9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em maior nível de apodrecimento, sujos e com fungos. Inimigos difíceis. </a:t>
            </a:r>
            <a:endParaRPr/>
          </a:p>
        </p:txBody>
      </p:sp>
      <p:sp>
        <p:nvSpPr>
          <p:cNvPr id="236" name="Google Shape;236;p9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1</a:t>
            </a:r>
            <a:endParaRPr/>
          </a:p>
        </p:txBody>
      </p:sp>
      <p:sp>
        <p:nvSpPr>
          <p:cNvPr id="248" name="Google Shape;248;p9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com cáries, sujeiras e tártaro. Inimigos fáceis. </a:t>
            </a:r>
            <a:endParaRPr/>
          </a:p>
        </p:txBody>
      </p:sp>
      <p:sp>
        <p:nvSpPr>
          <p:cNvPr id="249" name="Google Shape;249;p9"/>
          <p:cNvSpPr/>
          <p:nvPr/>
        </p:nvSpPr>
        <p:spPr>
          <a:xfrm>
            <a:off x="7782300" y="2368981"/>
            <a:ext cx="641700" cy="634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0" name="Google Shape;250;p9"/>
          <p:cNvCxnSpPr>
            <a:stCxn id="243" idx="3"/>
            <a:endCxn id="245" idx="3"/>
          </p:cNvCxnSpPr>
          <p:nvPr/>
        </p:nvCxnSpPr>
        <p:spPr>
          <a:xfrm>
            <a:off x="2099375" y="1652125"/>
            <a:ext cx="600" cy="2080800"/>
          </a:xfrm>
          <a:prstGeom prst="bentConnector3">
            <a:avLst>
              <a:gd fmla="val -3598333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1" name="Google Shape;251;p9"/>
          <p:cNvSpPr/>
          <p:nvPr/>
        </p:nvSpPr>
        <p:spPr>
          <a:xfrm>
            <a:off x="719991" y="2376823"/>
            <a:ext cx="641700" cy="63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2" name="Google Shape;252;p9"/>
          <p:cNvCxnSpPr>
            <a:stCxn id="249" idx="1"/>
            <a:endCxn id="241" idx="1"/>
          </p:cNvCxnSpPr>
          <p:nvPr/>
        </p:nvCxnSpPr>
        <p:spPr>
          <a:xfrm rot="10800000">
            <a:off x="7006500" y="2680681"/>
            <a:ext cx="775800" cy="5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3" name="Google Shape;253;p9"/>
          <p:cNvSpPr/>
          <p:nvPr/>
        </p:nvSpPr>
        <p:spPr>
          <a:xfrm flipH="1">
            <a:off x="7915200" y="9236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911460" y="2471050"/>
            <a:ext cx="258840" cy="445757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7882571" y="2434864"/>
            <a:ext cx="441158" cy="491633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ntal Center by Slidesgo">
  <a:themeElements>
    <a:clrScheme name="Simple Light">
      <a:dk1>
        <a:srgbClr val="0D0F41"/>
      </a:dk1>
      <a:lt1>
        <a:srgbClr val="FFFFFF"/>
      </a:lt1>
      <a:dk2>
        <a:srgbClr val="595959"/>
      </a:dk2>
      <a:lt2>
        <a:srgbClr val="FFF2EA"/>
      </a:lt2>
      <a:accent1>
        <a:srgbClr val="E5205E"/>
      </a:accent1>
      <a:accent2>
        <a:srgbClr val="1A1C49"/>
      </a:accent2>
      <a:accent3>
        <a:srgbClr val="292C73"/>
      </a:accent3>
      <a:accent4>
        <a:srgbClr val="E5205E"/>
      </a:accent4>
      <a:accent5>
        <a:srgbClr val="1A1C49"/>
      </a:accent5>
      <a:accent6>
        <a:srgbClr val="292C73"/>
      </a:accent6>
      <a:hlink>
        <a:srgbClr val="0D0F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Manoella Junkes</dc:creator>
</cp:coreProperties>
</file>